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4"/>
  </p:sldMasterIdLst>
  <p:sldIdLst>
    <p:sldId id="256" r:id="rId5"/>
    <p:sldId id="258" r:id="rId6"/>
    <p:sldId id="278" r:id="rId7"/>
    <p:sldId id="279" r:id="rId8"/>
    <p:sldId id="257" r:id="rId9"/>
    <p:sldId id="260" r:id="rId10"/>
    <p:sldId id="268" r:id="rId11"/>
    <p:sldId id="269" r:id="rId12"/>
    <p:sldId id="270" r:id="rId13"/>
    <p:sldId id="281" r:id="rId14"/>
    <p:sldId id="286" r:id="rId15"/>
    <p:sldId id="271" r:id="rId16"/>
    <p:sldId id="282" r:id="rId17"/>
    <p:sldId id="283" r:id="rId18"/>
    <p:sldId id="287" r:id="rId19"/>
    <p:sldId id="272" r:id="rId20"/>
    <p:sldId id="274" r:id="rId21"/>
    <p:sldId id="275" r:id="rId22"/>
    <p:sldId id="276" r:id="rId23"/>
    <p:sldId id="284" r:id="rId24"/>
    <p:sldId id="285" r:id="rId25"/>
    <p:sldId id="280" r:id="rId26"/>
    <p:sldId id="259" r:id="rId27"/>
    <p:sldId id="266" r:id="rId28"/>
    <p:sldId id="26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11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93763-12EB-4E9D-9897-5FA4052D4FE3}" type="datetimeFigureOut">
              <a:rPr lang="en-US" smtClean="0"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CC018A65-BFDE-4240-84C7-CBA01606B6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05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93763-12EB-4E9D-9897-5FA4052D4FE3}" type="datetimeFigureOut">
              <a:rPr lang="en-US" smtClean="0"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18A65-BFDE-4240-84C7-CBA01606B6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612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93763-12EB-4E9D-9897-5FA4052D4FE3}" type="datetimeFigureOut">
              <a:rPr lang="en-US" smtClean="0"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18A65-BFDE-4240-84C7-CBA01606B6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9571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93763-12EB-4E9D-9897-5FA4052D4FE3}" type="datetimeFigureOut">
              <a:rPr lang="en-US" smtClean="0"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18A65-BFDE-4240-84C7-CBA01606B6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11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AFD93763-12EB-4E9D-9897-5FA4052D4FE3}" type="datetimeFigureOut">
              <a:rPr lang="en-US" smtClean="0"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C018A65-BFDE-4240-84C7-CBA01606B6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11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93763-12EB-4E9D-9897-5FA4052D4FE3}" type="datetimeFigureOut">
              <a:rPr lang="en-US" smtClean="0"/>
              <a:t>6/15/2020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18A65-BFDE-4240-84C7-CBA01606B6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111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93763-12EB-4E9D-9897-5FA4052D4FE3}" type="datetimeFigureOut">
              <a:rPr lang="en-US" smtClean="0"/>
              <a:t>6/15/2020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18A65-BFDE-4240-84C7-CBA01606B6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284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93763-12EB-4E9D-9897-5FA4052D4FE3}" type="datetimeFigureOut">
              <a:rPr lang="en-US" smtClean="0"/>
              <a:t>6/15/2020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18A65-BFDE-4240-84C7-CBA01606B6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3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93763-12EB-4E9D-9897-5FA4052D4FE3}" type="datetimeFigureOut">
              <a:rPr lang="en-US" smtClean="0"/>
              <a:t>6/15/2020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18A65-BFDE-4240-84C7-CBA01606B6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83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93763-12EB-4E9D-9897-5FA4052D4FE3}" type="datetimeFigureOut">
              <a:rPr lang="en-US" smtClean="0"/>
              <a:t>6/15/2020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18A65-BFDE-4240-84C7-CBA01606B6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8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93763-12EB-4E9D-9897-5FA4052D4FE3}" type="datetimeFigureOut">
              <a:rPr lang="en-US" smtClean="0"/>
              <a:t>6/15/2020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18A65-BFDE-4240-84C7-CBA01606B6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987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AFD93763-12EB-4E9D-9897-5FA4052D4FE3}" type="datetimeFigureOut">
              <a:rPr lang="en-US" smtClean="0"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CC018A65-BFDE-4240-84C7-CBA01606B6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8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hyperlink" Target="https://pxhere.com/en/photo/548291" TargetMode="Externa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hyperlink" Target="https://www.workvalue.net/socialmedia/big-data-big-challenge-o-caso-do-voo-mh370-da-malaysian-airlines/" TargetMode="Externa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technofaq.org/posts/2017/09/5-ways-technology-can-boost-your-productivity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://thegovlab.org/moving-from-open-data-to-open-knowledge-announcing-the-commerce-data-usability-project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hyperlink" Target="https://pixabay.com/en/question-mark-question-response-1019820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hyperlink" Target="http://theconversation.com/quotas-on-the-nose-thats-the-view-from-male-australian-ceos-3591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hyperlink" Target="http://theconversation.com/whos-afraid-of-the-bad-big-data-you-might-want-to-read-this-13080" TargetMode="Externa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hyperlink" Target="http://datablog.is.ed.ac.uk/category/active-data-infrastructure/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4FB8D-AC65-4232-85E0-64D4DA63A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7686" y="1577365"/>
            <a:ext cx="10293533" cy="2576190"/>
          </a:xfrm>
        </p:spPr>
        <p:txBody>
          <a:bodyPr/>
          <a:lstStyle/>
          <a:p>
            <a:r>
              <a:rPr lang="en-US" sz="6000" dirty="0"/>
              <a:t>Analysis of US Census Income Data and Bias in Machine Learning </a:t>
            </a:r>
            <a:endParaRPr lang="en-US" sz="6000" dirty="0">
              <a:latin typeface="Georgi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B74A2-13CD-4483-8403-DBCAAA861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817" y="4800358"/>
            <a:ext cx="7895303" cy="4570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Ronen Reouveni, Paul Mackanos III, and Kathleen McConnell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9557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6225C-64CD-453F-A745-65B627D9A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93" y="172905"/>
            <a:ext cx="10058400" cy="16093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Mean Decrease in Gini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472B6-D564-49A3-9899-8750CEE876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>
              <a:lnSpc>
                <a:spcPct val="12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</a:rPr>
              <a:t>It is the average of a variable’s total decrease in node impurity, weighted by the proportion of samples reaching that node in each individual decision tree in the random forest</a:t>
            </a:r>
          </a:p>
          <a:p>
            <a:pPr marL="0">
              <a:lnSpc>
                <a:spcPct val="12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</a:rPr>
              <a:t> Used as a measure of how important a variable is for estimating the value of the target variable across all the trees that make up the forest</a:t>
            </a:r>
          </a:p>
          <a:p>
            <a:pPr marL="0">
              <a:lnSpc>
                <a:spcPct val="12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</a:rPr>
              <a:t> A higher number indicates higher variable importance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040E75-D956-401B-8AA9-A825C803B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1078" y="1861011"/>
            <a:ext cx="4391074" cy="4644737"/>
          </a:xfrm>
          <a:solidFill>
            <a:schemeClr val="tx1"/>
          </a:solidFill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accent1"/>
                </a:solidFill>
                <a:latin typeface="Lucida Sans Typewriter"/>
              </a:rPr>
              <a:t>rF2$importance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accent1"/>
                </a:solidFill>
                <a:latin typeface="Lucida Sans Typewriter"/>
              </a:rPr>
              <a:t>MeanDecreaseGini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Lucida Sans Typewriter"/>
              </a:rPr>
              <a:t>age                  559.97793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Lucida Sans Typewriter"/>
              </a:rPr>
              <a:t>workclass            193.26359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Lucida Sans Typewriter"/>
              </a:rPr>
              <a:t>fnlwgt               528.56823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Lucida Sans Typewriter"/>
              </a:rPr>
              <a:t>education            334.93850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Lucida Sans Typewriter"/>
              </a:rPr>
              <a:t>educationNum         349.64303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Lucida Sans Typewriter"/>
              </a:rPr>
              <a:t>maritalStatus        527.79199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Lucida Sans Typewriter"/>
              </a:rPr>
              <a:t>occupation           467.10795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Lucida Sans Typewriter"/>
              </a:rPr>
              <a:t>relationship         495.83711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highlight>
                  <a:srgbClr val="FFFF00"/>
                </a:highlight>
                <a:latin typeface="Lucida Sans Typewriter"/>
              </a:rPr>
              <a:t>race                  65.19531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highlight>
                  <a:srgbClr val="FFFF00"/>
                </a:highlight>
                <a:latin typeface="Lucida Sans Typewriter"/>
              </a:rPr>
              <a:t>sex                   70.30795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Lucida Sans Typewriter"/>
              </a:rPr>
              <a:t>capitalGain          577.54788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Lucida Sans Typewriter"/>
              </a:rPr>
              <a:t>capitalLoss          164.58231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Lucida Sans Typewriter"/>
              </a:rPr>
              <a:t>hoursPerWeek         342.42957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Lucida Sans Typewriter"/>
              </a:rPr>
              <a:t>nativeCountry        119.0994</a:t>
            </a:r>
          </a:p>
          <a:p>
            <a:endParaRPr lang="en-US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1F93901-41A3-4481-858A-60E7EE16E7F0}"/>
              </a:ext>
            </a:extLst>
          </p:cNvPr>
          <p:cNvSpPr/>
          <p:nvPr/>
        </p:nvSpPr>
        <p:spPr>
          <a:xfrm>
            <a:off x="1069848" y="5415379"/>
            <a:ext cx="4679509" cy="639192"/>
          </a:xfrm>
          <a:prstGeom prst="wedgeRectCallout">
            <a:avLst>
              <a:gd name="adj1" fmla="val 73103"/>
              <a:gd name="adj2" fmla="val -141672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most important take away from this is how little importance the Random Forest attributed to race and sex</a:t>
            </a:r>
          </a:p>
        </p:txBody>
      </p:sp>
    </p:spTree>
    <p:extLst>
      <p:ext uri="{BB962C8B-B14F-4D97-AF65-F5344CB8AC3E}">
        <p14:creationId xmlns:p14="http://schemas.microsoft.com/office/powerpoint/2010/main" val="99944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E54E1BC5-9799-4C37-9E39-75AD94AE0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EC783E0-E2C4-43D2-93E5-38337F8DA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42544D0-650E-4448-A7E2-E5C6D7398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0D87137-C549-49C9-9E77-B0610E94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3" descr="A picture containing indoor, computer, sitting, black&#10;&#10;Description generated with very high confidence">
            <a:extLst>
              <a:ext uri="{FF2B5EF4-FFF2-40B4-BE49-F238E27FC236}">
                <a16:creationId xmlns:a16="http://schemas.microsoft.com/office/drawing/2014/main" id="{DFF930C4-DDEE-4FAE-A596-8B8A06004C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b="343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4737D626-8CB2-413F-BA1C-691F042B4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5">
              <a:alphaModFix amt="35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36225C-64CD-453F-A745-65B627D9A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How to Quantify Bias?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472B6-D564-49A3-9899-8750CEE876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2100242"/>
            <a:ext cx="5825067" cy="407195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Split Data into training and testing set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Train a Random Forest on the training data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Subset the testing data by race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Use the Random Forest to predict values for the testing data set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Calculate the percent of time the Random Forest predicts under $50,000 a year when the true value is above $50,000 a year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Repeat steps for gender</a:t>
            </a:r>
          </a:p>
          <a:p>
            <a:pPr marL="0"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 marL="0">
              <a:spcBef>
                <a:spcPts val="0"/>
              </a:spcBef>
              <a:spcAft>
                <a:spcPts val="600"/>
              </a:spcAft>
            </a:pPr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1E96018-B22F-4F69-A476-E69AD0177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48B6ECE-AE16-413C-89BA-B4DC741A4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35FC4B0-34E5-49B0-81B1-5B5C805B3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109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0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2470417-D0DB-4EF9-B24D-533252BDD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D43A5E-96FC-4417-AAAA-6D22205AE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C8EC610-CBFB-4415-82B2-94F68101C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7F26634-9FA8-4679-B619-B9DFA21E0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20010C-0A86-4717-BC3B-31F44BCC6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093976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/>
              <a:t>Random Forest Bias Determination</a:t>
            </a:r>
            <a:br>
              <a:rPr lang="en-US" sz="2700" dirty="0"/>
            </a:br>
            <a:endParaRPr lang="en-US" sz="27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E6CAC7-4588-4BA3-AC8D-C368D9EE2C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491615" y="2942245"/>
            <a:ext cx="6882269" cy="311422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22F660-6C06-4E1F-B1E2-3E05917D2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18507" y="2005681"/>
            <a:ext cx="3544034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/>
              <a:t>Shows the probability of correct classification for type II</a:t>
            </a:r>
          </a:p>
          <a:p>
            <a:r>
              <a:rPr lang="en-US" sz="1600" dirty="0"/>
              <a:t>All are below the overall classification rate, but there is a significant difference across races</a:t>
            </a:r>
            <a:endParaRPr lang="en-US" dirty="0"/>
          </a:p>
          <a:p>
            <a:endParaRPr lang="en-US" sz="1600" dirty="0"/>
          </a:p>
          <a:p>
            <a:endParaRPr lang="en-US" sz="1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456847-F660-4ED4-9541-E8AB51FCA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A548B4-3D52-4409-99DD-B2A24D201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AE84337-22C7-4E22-AAE5-97E3848BC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1D3AF30-0E31-4258-A84C-997B31B6DBB6}"/>
              </a:ext>
            </a:extLst>
          </p:cNvPr>
          <p:cNvSpPr/>
          <p:nvPr/>
        </p:nvSpPr>
        <p:spPr>
          <a:xfrm>
            <a:off x="884749" y="220104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dirty="0">
              <a:ea typeface="Times New Roman" panose="02020603050405020304" pitchFamily="18" charset="0"/>
            </a:endParaRPr>
          </a:p>
          <a:p>
            <a:pPr algn="ctr" fontAlgn="base"/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Table 4:  Race Classification Rate</a:t>
            </a:r>
            <a:endParaRPr lang="en-US" dirty="0"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92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0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57B0-0A04-4BFC-AA1A-1780EF4A2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89" y="243816"/>
            <a:ext cx="12192000" cy="1609344"/>
          </a:xfrm>
        </p:spPr>
        <p:txBody>
          <a:bodyPr/>
          <a:lstStyle/>
          <a:p>
            <a:r>
              <a:rPr lang="en-US" dirty="0"/>
              <a:t>Random Forest Bias Determination,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6867B-E6D0-4494-B30B-53EA053F4B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3377" y="2361660"/>
            <a:ext cx="3925490" cy="47610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/>
              <a:t>Shows the probability of misclassification of being under $50,000 a year when the true value is above $50,000 a year given race</a:t>
            </a:r>
          </a:p>
          <a:p>
            <a:pPr lvl="1"/>
            <a:r>
              <a:rPr lang="en-US" sz="1400" dirty="0"/>
              <a:t>Roughly 20% more likely to be misclassified given American Indian vs. white</a:t>
            </a:r>
          </a:p>
          <a:p>
            <a:pPr lvl="1"/>
            <a:r>
              <a:rPr lang="en-US" sz="1400" dirty="0"/>
              <a:t>Nearly 10% more likely to be misclassified in this setting, given a race of black vs. White</a:t>
            </a:r>
          </a:p>
          <a:p>
            <a:pPr lvl="1"/>
            <a:r>
              <a:rPr lang="en-US" sz="1400" dirty="0"/>
              <a:t>Asian Pacific Islander is the least likely to be miss classified. </a:t>
            </a:r>
          </a:p>
          <a:p>
            <a:r>
              <a:rPr lang="en-US" sz="1400" dirty="0"/>
              <a:t>Shows significant evidence that we have a bias</a:t>
            </a:r>
          </a:p>
          <a:p>
            <a:r>
              <a:rPr lang="en-US" sz="1400" dirty="0"/>
              <a:t>Most interestingly, we show these biases despite Gini decrease being almost irrelevant for race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6C43E1-7007-4F70-9EC2-C49D58BF80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12943" y="2174080"/>
            <a:ext cx="7483429" cy="39568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837A31-B804-4D92-A8FA-BE7D69C09DE3}"/>
              </a:ext>
            </a:extLst>
          </p:cNvPr>
          <p:cNvSpPr/>
          <p:nvPr/>
        </p:nvSpPr>
        <p:spPr>
          <a:xfrm>
            <a:off x="6613892" y="1853160"/>
            <a:ext cx="3927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Table 5:  Race Misclassification Rate</a:t>
            </a:r>
            <a:endParaRPr lang="en-US" dirty="0"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82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0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55546-1B74-4E35-A01F-CBA1BF2BF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5" y="141287"/>
            <a:ext cx="12088305" cy="1609344"/>
          </a:xfrm>
        </p:spPr>
        <p:txBody>
          <a:bodyPr/>
          <a:lstStyle/>
          <a:p>
            <a:r>
              <a:rPr lang="fr-FR" dirty="0"/>
              <a:t>Random Forest Bias Determination, cont.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99C919-0F5D-41EA-B7C2-163B093B76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711" y="2100491"/>
            <a:ext cx="5898414" cy="286992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E28F61-D3FE-4F8A-BF29-DEF8AC99E4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9877" y="2115282"/>
            <a:ext cx="5880612" cy="28551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85EBA7-5AAD-4D94-BC2E-A88FBFFD824A}"/>
              </a:ext>
            </a:extLst>
          </p:cNvPr>
          <p:cNvSpPr/>
          <p:nvPr/>
        </p:nvSpPr>
        <p:spPr>
          <a:xfrm>
            <a:off x="1610531" y="1609763"/>
            <a:ext cx="3817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  <a:ea typeface="Times New Roman" panose="02020603050405020304" pitchFamily="18" charset="0"/>
              </a:rPr>
              <a:t>Table 6:</a:t>
            </a:r>
            <a:r>
              <a:rPr lang="en-US" dirty="0">
                <a:solidFill>
                  <a:srgbClr val="000000"/>
                </a:solidFill>
                <a:latin typeface="Trebuchet MS" panose="020B0603020202020204" pitchFamily="34" charset="0"/>
                <a:ea typeface="Times New Roman" panose="02020603050405020304" pitchFamily="18" charset="0"/>
              </a:rPr>
              <a:t> Gender Classification Rate</a:t>
            </a:r>
            <a:endParaRPr lang="en-US" dirty="0">
              <a:latin typeface="Trebuchet MS" panose="020B0603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B37463-CD33-4917-A6B4-D7CF0FFE5A76}"/>
              </a:ext>
            </a:extLst>
          </p:cNvPr>
          <p:cNvSpPr/>
          <p:nvPr/>
        </p:nvSpPr>
        <p:spPr>
          <a:xfrm>
            <a:off x="5676857" y="13327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algn="ctr"/>
            <a:r>
              <a:rPr lang="en-US" dirty="0">
                <a:latin typeface="Trebuchet MS" panose="020B0603020202020204" pitchFamily="34" charset="0"/>
                <a:ea typeface="Times New Roman" panose="02020603050405020304" pitchFamily="18" charset="0"/>
              </a:rPr>
              <a:t>Table 7: </a:t>
            </a:r>
            <a:r>
              <a:rPr lang="en-US" dirty="0">
                <a:solidFill>
                  <a:srgbClr val="000000"/>
                </a:solidFill>
                <a:latin typeface="Trebuchet MS" panose="020B0603020202020204" pitchFamily="34" charset="0"/>
                <a:ea typeface="Times New Roman" panose="02020603050405020304" pitchFamily="18" charset="0"/>
              </a:rPr>
              <a:t>Gender Misclassification Rate</a:t>
            </a:r>
            <a:endParaRPr lang="en-US" dirty="0">
              <a:latin typeface="Trebuchet MS" panose="020B0603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9DFE2-CF45-462D-BB13-AFF2ACA0EB96}"/>
              </a:ext>
            </a:extLst>
          </p:cNvPr>
          <p:cNvSpPr txBox="1"/>
          <p:nvPr/>
        </p:nvSpPr>
        <p:spPr>
          <a:xfrm>
            <a:off x="923827" y="5525236"/>
            <a:ext cx="11456600" cy="98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/>
              <a:t>There is a significantly higher chance of being misclassified as under $50,000 than over $50,000 given being a female</a:t>
            </a:r>
          </a:p>
          <a:p>
            <a:pPr marL="182880" indent="-182880"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/>
              <a:t>The difference between the genders Type II misclassification rate is about 10%</a:t>
            </a:r>
          </a:p>
          <a:p>
            <a:pPr marL="182880" indent="-182880"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1400" dirty="0"/>
              <a:t>This proves bias results based on race</a:t>
            </a:r>
          </a:p>
        </p:txBody>
      </p:sp>
    </p:spTree>
    <p:extLst>
      <p:ext uri="{BB962C8B-B14F-4D97-AF65-F5344CB8AC3E}">
        <p14:creationId xmlns:p14="http://schemas.microsoft.com/office/powerpoint/2010/main" val="6927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54E1BC5-9799-4C37-9E39-75AD94AE0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EC783E0-E2C4-43D2-93E5-38337F8DA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2544D0-650E-4448-A7E2-E5C6D7398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pic>
        <p:nvPicPr>
          <p:cNvPr id="6" name="Content Placeholder 5" descr="A picture containing table, indoor, sitting, computer&#10;&#10;Description automatically generated">
            <a:extLst>
              <a:ext uri="{FF2B5EF4-FFF2-40B4-BE49-F238E27FC236}">
                <a16:creationId xmlns:a16="http://schemas.microsoft.com/office/drawing/2014/main" id="{B406E32B-D267-4351-946B-43D4F32ADE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1189" r="6255"/>
          <a:stretch/>
        </p:blipFill>
        <p:spPr>
          <a:xfrm>
            <a:off x="3343" y="10"/>
            <a:ext cx="7548923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4015B9C-179F-43A5-894D-58193B6A8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266" y="0"/>
            <a:ext cx="4639734" cy="6857999"/>
          </a:xfrm>
          <a:prstGeom prst="rect">
            <a:avLst/>
          </a:prstGeom>
          <a:blipFill dpi="0" rotWithShape="1">
            <a:blip r:embed="rId6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D568A-4A13-47E5-B919-883B49333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8923" y="0"/>
            <a:ext cx="4639733" cy="2093976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2E42A-65B5-49FB-BFAF-9068028BF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83611" y="2121408"/>
            <a:ext cx="3816774" cy="405079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1200" dirty="0"/>
              <a:t>Created a data frame with income and the three variables with the highest Mean Decrease in Gini from our Random Forest outputs.  We also added race. </a:t>
            </a:r>
          </a:p>
          <a:p>
            <a:r>
              <a:rPr lang="en-US" sz="1200" dirty="0"/>
              <a:t>Interestingly, education was not ranked in the four top values in terms of importance. </a:t>
            </a:r>
          </a:p>
          <a:p>
            <a:r>
              <a:rPr lang="en-US" sz="1200" dirty="0"/>
              <a:t>Pearson Product Moment Correlation</a:t>
            </a:r>
          </a:p>
          <a:p>
            <a:pPr lvl="1"/>
            <a:r>
              <a:rPr lang="en-US" sz="1200" dirty="0"/>
              <a:t>default correlation function in R.</a:t>
            </a:r>
          </a:p>
          <a:p>
            <a:pPr lvl="1"/>
            <a:r>
              <a:rPr lang="en-US" sz="1200" dirty="0"/>
              <a:t> Values for </a:t>
            </a:r>
            <a:r>
              <a:rPr lang="en-US" sz="1200" i="1" dirty="0"/>
              <a:t>r</a:t>
            </a:r>
            <a:r>
              <a:rPr lang="en-US" sz="1200" dirty="0"/>
              <a:t> between +1 and -1 (for example, </a:t>
            </a:r>
            <a:r>
              <a:rPr lang="en-US" sz="1200" i="1" dirty="0"/>
              <a:t>r</a:t>
            </a:r>
            <a:r>
              <a:rPr lang="en-US" sz="1200" dirty="0"/>
              <a:t> = 0.8 or -0.4) indicate that there is variation around the line of best fit. </a:t>
            </a:r>
          </a:p>
          <a:p>
            <a:r>
              <a:rPr lang="en-US" sz="1200" dirty="0"/>
              <a:t>Biserial Correlation</a:t>
            </a:r>
          </a:p>
          <a:p>
            <a:pPr lvl="1"/>
            <a:r>
              <a:rPr lang="en-US" sz="1200" dirty="0"/>
              <a:t>used to measure the strength and direction of the association that exists between one continuous variable and one dichotomous variable </a:t>
            </a:r>
          </a:p>
          <a:p>
            <a:pPr lvl="1"/>
            <a:r>
              <a:rPr lang="en-US" sz="1200" dirty="0"/>
              <a:t>Since the Pearson's product-moment Correlation (</a:t>
            </a:r>
            <a:r>
              <a:rPr lang="en-US" sz="1200" dirty="0" err="1"/>
              <a:t>cor</a:t>
            </a:r>
            <a:r>
              <a:rPr lang="en-US" sz="1200" dirty="0"/>
              <a:t> and </a:t>
            </a:r>
            <a:r>
              <a:rPr lang="en-US" sz="1200" dirty="0" err="1"/>
              <a:t>cor.test</a:t>
            </a:r>
            <a:r>
              <a:rPr lang="en-US" sz="1200" dirty="0"/>
              <a:t>) produces the same output as running a Point Biserial Correlation (</a:t>
            </a:r>
            <a:r>
              <a:rPr lang="en-US" sz="1200" dirty="0" err="1"/>
              <a:t>biserial.cor</a:t>
            </a:r>
            <a:r>
              <a:rPr lang="en-US" sz="1200" dirty="0"/>
              <a:t>), we continued with the Pearson’s test.</a:t>
            </a:r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F85F57-956F-40FF-BE22-C6EB6E36C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A35EF8-94F7-4A24-AA24-845DB2A1F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8E4383-DE91-4221-BD38-50EFE3891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4222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20000"/>
                <a:lumOff val="8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>
            <a:extLst>
              <a:ext uri="{FF2B5EF4-FFF2-40B4-BE49-F238E27FC236}">
                <a16:creationId xmlns:a16="http://schemas.microsoft.com/office/drawing/2014/main" id="{C2470417-D0DB-4EF9-B24D-533252BDD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D43A5E-96FC-4417-AAAA-6D22205AE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C8EC610-CBFB-4415-82B2-94F68101C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Rectangle 13">
            <a:extLst>
              <a:ext uri="{FF2B5EF4-FFF2-40B4-BE49-F238E27FC236}">
                <a16:creationId xmlns:a16="http://schemas.microsoft.com/office/drawing/2014/main" id="{47F26634-9FA8-4679-B619-B9DFA21E0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680B9-EABA-4909-B67B-27342E0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0" y="106193"/>
            <a:ext cx="10993375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Correlations, cont.</a:t>
            </a:r>
          </a:p>
        </p:txBody>
      </p:sp>
      <p:pic>
        <p:nvPicPr>
          <p:cNvPr id="5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57510BE-5A7E-4819-89A4-5DAFB77CE5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145731" y="2985254"/>
            <a:ext cx="7494265" cy="342862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B6ACC-034C-43BA-8B69-5EA9D922F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6351" y="2121408"/>
            <a:ext cx="3544034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/>
              <a:t>Intuitive</a:t>
            </a:r>
          </a:p>
          <a:p>
            <a:r>
              <a:rPr lang="en-US" sz="1600" dirty="0"/>
              <a:t>One of the two top attributes</a:t>
            </a:r>
          </a:p>
          <a:p>
            <a:r>
              <a:rPr lang="en-US" sz="1600" dirty="0">
                <a:ea typeface="+mn-lt"/>
                <a:cs typeface="+mn-lt"/>
              </a:rPr>
              <a:t>Pearson's product-moment correlation 0.2419981</a:t>
            </a:r>
            <a:endParaRPr lang="en-US" sz="1600" dirty="0"/>
          </a:p>
        </p:txBody>
      </p:sp>
      <p:grpSp>
        <p:nvGrpSpPr>
          <p:cNvPr id="9" name="Group 15">
            <a:extLst>
              <a:ext uri="{FF2B5EF4-FFF2-40B4-BE49-F238E27FC236}">
                <a16:creationId xmlns:a16="http://schemas.microsoft.com/office/drawing/2014/main" id="{79456847-F660-4ED4-9541-E8AB51FCA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A548B4-3D52-4409-99DD-B2A24D201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AE84337-22C7-4E22-AAE5-97E3848BC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0DAF67B-69F8-4507-82E0-1E03E24132A5}"/>
              </a:ext>
            </a:extLst>
          </p:cNvPr>
          <p:cNvSpPr/>
          <p:nvPr/>
        </p:nvSpPr>
        <p:spPr>
          <a:xfrm>
            <a:off x="844863" y="21214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  <a:ea typeface="Times New Roman" panose="02020603050405020304" pitchFamily="18" charset="0"/>
              </a:rPr>
              <a:t>Table 8: Pearson's Product-moment Correlation Coefficient Trend Line (Income and Age) </a:t>
            </a:r>
          </a:p>
        </p:txBody>
      </p:sp>
    </p:spTree>
    <p:extLst>
      <p:ext uri="{BB962C8B-B14F-4D97-AF65-F5344CB8AC3E}">
        <p14:creationId xmlns:p14="http://schemas.microsoft.com/office/powerpoint/2010/main" val="389778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20000"/>
                <a:lumOff val="8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>
            <a:extLst>
              <a:ext uri="{FF2B5EF4-FFF2-40B4-BE49-F238E27FC236}">
                <a16:creationId xmlns:a16="http://schemas.microsoft.com/office/drawing/2014/main" id="{C2470417-D0DB-4EF9-B24D-533252BDD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D43A5E-96FC-4417-AAAA-6D22205AE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C8EC610-CBFB-4415-82B2-94F68101C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Rectangle 13">
            <a:extLst>
              <a:ext uri="{FF2B5EF4-FFF2-40B4-BE49-F238E27FC236}">
                <a16:creationId xmlns:a16="http://schemas.microsoft.com/office/drawing/2014/main" id="{47F26634-9FA8-4679-B619-B9DFA21E0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680B9-EABA-4909-B67B-27342E0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48" y="301658"/>
            <a:ext cx="11191338" cy="146115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Correlations, cont.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B6ACC-034C-43BA-8B69-5EA9D922F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6351" y="2121408"/>
            <a:ext cx="3544034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/>
              <a:t>Intuitive</a:t>
            </a:r>
          </a:p>
          <a:p>
            <a:r>
              <a:rPr lang="en-US" sz="1600" dirty="0"/>
              <a:t>One of two top attributes</a:t>
            </a:r>
          </a:p>
          <a:p>
            <a:r>
              <a:rPr lang="en-US" sz="1600" dirty="0">
                <a:ea typeface="+mn-lt"/>
                <a:cs typeface="+mn-lt"/>
              </a:rPr>
              <a:t>Pearson's product-moment correlation 0.2211962</a:t>
            </a:r>
            <a:endParaRPr lang="en-US" sz="1600" dirty="0"/>
          </a:p>
        </p:txBody>
      </p:sp>
      <p:grpSp>
        <p:nvGrpSpPr>
          <p:cNvPr id="9" name="Group 15">
            <a:extLst>
              <a:ext uri="{FF2B5EF4-FFF2-40B4-BE49-F238E27FC236}">
                <a16:creationId xmlns:a16="http://schemas.microsoft.com/office/drawing/2014/main" id="{79456847-F660-4ED4-9541-E8AB51FCA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A548B4-3D52-4409-99DD-B2A24D201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AE84337-22C7-4E22-AAE5-97E3848BC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" name="Picture 12" descr="A close up of a person&#10;&#10;Description generated with high confidence">
            <a:extLst>
              <a:ext uri="{FF2B5EF4-FFF2-40B4-BE49-F238E27FC236}">
                <a16:creationId xmlns:a16="http://schemas.microsoft.com/office/drawing/2014/main" id="{60050007-74E0-4C66-B054-EBBF57D01C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277368" y="3086318"/>
            <a:ext cx="7387368" cy="337196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6F7035-AF92-4B76-9B59-9CB1205F6CCF}"/>
              </a:ext>
            </a:extLst>
          </p:cNvPr>
          <p:cNvSpPr/>
          <p:nvPr/>
        </p:nvSpPr>
        <p:spPr>
          <a:xfrm>
            <a:off x="923052" y="23006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  <a:ea typeface="Times New Roman" panose="02020603050405020304" pitchFamily="18" charset="0"/>
              </a:rPr>
              <a:t>Table 9: Pearson’s Product-moment Correlation Coefficient Trend Line (Income and Capital Gains) </a:t>
            </a:r>
          </a:p>
        </p:txBody>
      </p:sp>
    </p:spTree>
    <p:extLst>
      <p:ext uri="{BB962C8B-B14F-4D97-AF65-F5344CB8AC3E}">
        <p14:creationId xmlns:p14="http://schemas.microsoft.com/office/powerpoint/2010/main" val="2746966132"/>
      </p:ext>
    </p:extLst>
  </p:cSld>
  <p:clrMapOvr>
    <a:masterClrMapping/>
  </p:clrMapOvr>
  <p:transition spd="slow">
    <p:wheel spokes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20000"/>
                <a:lumOff val="8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>
            <a:extLst>
              <a:ext uri="{FF2B5EF4-FFF2-40B4-BE49-F238E27FC236}">
                <a16:creationId xmlns:a16="http://schemas.microsoft.com/office/drawing/2014/main" id="{C2470417-D0DB-4EF9-B24D-533252BDD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D43A5E-96FC-4417-AAAA-6D22205AE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C8EC610-CBFB-4415-82B2-94F68101C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Rectangle 13">
            <a:extLst>
              <a:ext uri="{FF2B5EF4-FFF2-40B4-BE49-F238E27FC236}">
                <a16:creationId xmlns:a16="http://schemas.microsoft.com/office/drawing/2014/main" id="{47F26634-9FA8-4679-B619-B9DFA21E0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680B9-EABA-4909-B67B-27342E0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310" y="0"/>
            <a:ext cx="4355690" cy="2093977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Correlations, cont.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B6ACC-034C-43BA-8B69-5EA9D922F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6351" y="2121408"/>
            <a:ext cx="3544034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ea typeface="+mn-lt"/>
                <a:cs typeface="+mn-lt"/>
              </a:rPr>
              <a:t>1= Divorced, 2= Married-AF-spouse, 3= Married-civ-spouse, 4= Married-spouse-absent, 5= Never-married, 6= Separated, 7= Widowed</a:t>
            </a:r>
          </a:p>
          <a:p>
            <a:r>
              <a:rPr lang="en-US" sz="1600" dirty="0"/>
              <a:t>Non-intuitive</a:t>
            </a:r>
          </a:p>
          <a:p>
            <a:r>
              <a:rPr lang="en-US" sz="1600" dirty="0"/>
              <a:t>Would have expected Married or Never-Married to be highest.</a:t>
            </a:r>
          </a:p>
          <a:p>
            <a:r>
              <a:rPr lang="en-US" sz="1600" dirty="0">
                <a:ea typeface="+mn-lt"/>
                <a:cs typeface="+mn-lt"/>
              </a:rPr>
              <a:t>Pearson's product-moment correlation -0.1935184</a:t>
            </a:r>
          </a:p>
          <a:p>
            <a:pPr marL="0" indent="0">
              <a:buNone/>
            </a:pPr>
            <a:endParaRPr lang="en-US" sz="1600" dirty="0">
              <a:highlight>
                <a:srgbClr val="FFFF00"/>
              </a:highlight>
            </a:endParaRPr>
          </a:p>
        </p:txBody>
      </p:sp>
      <p:grpSp>
        <p:nvGrpSpPr>
          <p:cNvPr id="9" name="Group 15">
            <a:extLst>
              <a:ext uri="{FF2B5EF4-FFF2-40B4-BE49-F238E27FC236}">
                <a16:creationId xmlns:a16="http://schemas.microsoft.com/office/drawing/2014/main" id="{79456847-F660-4ED4-9541-E8AB51FCA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A548B4-3D52-4409-99DD-B2A24D201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AE84337-22C7-4E22-AAE5-97E3848BC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" name="Picture 4" descr="A picture containing photo, table, different, standing&#10;&#10;Description generated with very high confidence">
            <a:extLst>
              <a:ext uri="{FF2B5EF4-FFF2-40B4-BE49-F238E27FC236}">
                <a16:creationId xmlns:a16="http://schemas.microsoft.com/office/drawing/2014/main" id="{57B0DA17-3CDC-486E-B17B-5A79A6D4B2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141402" y="2285996"/>
            <a:ext cx="7538937" cy="3441146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354F6D-CEE7-46DA-A1FA-4E867E7AD854}"/>
              </a:ext>
            </a:extLst>
          </p:cNvPr>
          <p:cNvSpPr/>
          <p:nvPr/>
        </p:nvSpPr>
        <p:spPr>
          <a:xfrm>
            <a:off x="834457" y="14750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Table 10: Pearson’s Product-moment Correlation Coefficient Trend Line (Income and Marital Status) </a:t>
            </a:r>
          </a:p>
        </p:txBody>
      </p:sp>
    </p:spTree>
    <p:extLst>
      <p:ext uri="{BB962C8B-B14F-4D97-AF65-F5344CB8AC3E}">
        <p14:creationId xmlns:p14="http://schemas.microsoft.com/office/powerpoint/2010/main" val="362922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20000"/>
                <a:lumOff val="8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>
            <a:extLst>
              <a:ext uri="{FF2B5EF4-FFF2-40B4-BE49-F238E27FC236}">
                <a16:creationId xmlns:a16="http://schemas.microsoft.com/office/drawing/2014/main" id="{C2470417-D0DB-4EF9-B24D-533252BDD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D43A5E-96FC-4417-AAAA-6D22205AE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C8EC610-CBFB-4415-82B2-94F68101C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Rectangle 13">
            <a:extLst>
              <a:ext uri="{FF2B5EF4-FFF2-40B4-BE49-F238E27FC236}">
                <a16:creationId xmlns:a16="http://schemas.microsoft.com/office/drawing/2014/main" id="{47F26634-9FA8-4679-B619-B9DFA21E0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680B9-EABA-4909-B67B-27342E0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310" y="171119"/>
            <a:ext cx="4355690" cy="1922857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Correlations, cont.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B6ACC-034C-43BA-8B69-5EA9D922F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6351" y="2121408"/>
            <a:ext cx="3544034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/>
              <a:t>Income vs. Race</a:t>
            </a:r>
          </a:p>
          <a:p>
            <a:r>
              <a:rPr lang="en-US" sz="1600" dirty="0"/>
              <a:t>Intuitive</a:t>
            </a:r>
          </a:p>
          <a:p>
            <a:r>
              <a:rPr lang="en-US" sz="1600" dirty="0"/>
              <a:t>1= Amer-Indian-Eskimo, 2= Asian-Pac-Islander, 3= Black, 4= Other, 5= White</a:t>
            </a:r>
          </a:p>
          <a:p>
            <a:r>
              <a:rPr lang="en-US" sz="1600"/>
              <a:t>Very </a:t>
            </a:r>
            <a:r>
              <a:rPr lang="en-US" sz="1600" dirty="0"/>
              <a:t>small Pearson's coefficient </a:t>
            </a:r>
            <a:r>
              <a:rPr lang="en-US" sz="1600" dirty="0">
                <a:ea typeface="+mn-lt"/>
                <a:cs typeface="+mn-lt"/>
              </a:rPr>
              <a:t>0.0716576</a:t>
            </a:r>
          </a:p>
          <a:p>
            <a:r>
              <a:rPr lang="en-US" sz="1600" dirty="0"/>
              <a:t>Not as significant as Age and Capital Gains</a:t>
            </a:r>
          </a:p>
          <a:p>
            <a:endParaRPr lang="en-US" sz="1600" dirty="0"/>
          </a:p>
        </p:txBody>
      </p:sp>
      <p:grpSp>
        <p:nvGrpSpPr>
          <p:cNvPr id="9" name="Group 15">
            <a:extLst>
              <a:ext uri="{FF2B5EF4-FFF2-40B4-BE49-F238E27FC236}">
                <a16:creationId xmlns:a16="http://schemas.microsoft.com/office/drawing/2014/main" id="{79456847-F660-4ED4-9541-E8AB51FCA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A548B4-3D52-4409-99DD-B2A24D201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AE84337-22C7-4E22-AAE5-97E3848BC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" name="Picture 4" descr="A picture containing table, people, group, white&#10;&#10;Description generated with very high confidence">
            <a:extLst>
              <a:ext uri="{FF2B5EF4-FFF2-40B4-BE49-F238E27FC236}">
                <a16:creationId xmlns:a16="http://schemas.microsoft.com/office/drawing/2014/main" id="{973E506A-67EC-4F2C-B9CC-EAD90F11D5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71484" y="1951349"/>
            <a:ext cx="7604806" cy="3471212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112D794-E620-4511-98D7-2290DF76093D}"/>
              </a:ext>
            </a:extLst>
          </p:cNvPr>
          <p:cNvSpPr/>
          <p:nvPr/>
        </p:nvSpPr>
        <p:spPr>
          <a:xfrm>
            <a:off x="753960" y="113254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  <a:ea typeface="Times New Roman" panose="02020603050405020304" pitchFamily="18" charset="0"/>
              </a:rPr>
              <a:t>Table 11: Pearson's Product-moment Correlation Coefficient Trend Line (Income and Race) </a:t>
            </a:r>
          </a:p>
        </p:txBody>
      </p:sp>
    </p:spTree>
    <p:extLst>
      <p:ext uri="{BB962C8B-B14F-4D97-AF65-F5344CB8AC3E}">
        <p14:creationId xmlns:p14="http://schemas.microsoft.com/office/powerpoint/2010/main" val="196210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71">
            <a:extLst>
              <a:ext uri="{FF2B5EF4-FFF2-40B4-BE49-F238E27FC236}">
                <a16:creationId xmlns:a16="http://schemas.microsoft.com/office/drawing/2014/main" id="{E54E1BC5-9799-4C37-9E39-75AD94AE0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EC783E0-E2C4-43D2-93E5-38337F8DA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42544D0-650E-4448-A7E2-E5C6D7398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pic>
        <p:nvPicPr>
          <p:cNvPr id="21" name="Content Placeholder 20" descr="A picture containing cup&#10;&#10;Description automatically generated">
            <a:extLst>
              <a:ext uri="{FF2B5EF4-FFF2-40B4-BE49-F238E27FC236}">
                <a16:creationId xmlns:a16="http://schemas.microsoft.com/office/drawing/2014/main" id="{234AF328-957C-47FC-B9F6-CCCD8CE3AE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1421" r="15103" b="-1"/>
          <a:stretch/>
        </p:blipFill>
        <p:spPr>
          <a:xfrm>
            <a:off x="0" y="0"/>
            <a:ext cx="7552266" cy="6858000"/>
          </a:xfrm>
          <a:prstGeom prst="rect">
            <a:avLst/>
          </a:prstGeom>
        </p:spPr>
      </p:pic>
      <p:sp>
        <p:nvSpPr>
          <p:cNvPr id="70" name="Rectangle 75">
            <a:extLst>
              <a:ext uri="{FF2B5EF4-FFF2-40B4-BE49-F238E27FC236}">
                <a16:creationId xmlns:a16="http://schemas.microsoft.com/office/drawing/2014/main" id="{04015B9C-179F-43A5-894D-58193B6A8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266" y="0"/>
            <a:ext cx="4639734" cy="6857999"/>
          </a:xfrm>
          <a:prstGeom prst="rect">
            <a:avLst/>
          </a:prstGeom>
          <a:blipFill dpi="0" rotWithShape="1">
            <a:blip r:embed="rId6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67060-0FF7-4AF9-B7AE-C89F50946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746" y="-249938"/>
            <a:ext cx="3816774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Data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B367B-55B8-43E5-BA81-970A66051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83611" y="955041"/>
            <a:ext cx="4112049" cy="573184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i="1" dirty="0"/>
              <a:t>Before any data munging, this data set consisted of approximately 32,561 observations of 15 variables.</a:t>
            </a:r>
          </a:p>
          <a:p>
            <a:r>
              <a:rPr lang="en-US" sz="1600" dirty="0"/>
              <a:t>&gt;$50,000 income per year</a:t>
            </a:r>
          </a:p>
          <a:p>
            <a:r>
              <a:rPr lang="en-US" sz="1600" dirty="0"/>
              <a:t>&lt;=$50,000 income per year</a:t>
            </a:r>
          </a:p>
          <a:p>
            <a:r>
              <a:rPr lang="en-US" sz="1600" dirty="0"/>
              <a:t>Age</a:t>
            </a:r>
          </a:p>
          <a:p>
            <a:r>
              <a:rPr lang="en-US" sz="1600" dirty="0"/>
              <a:t>Work class</a:t>
            </a:r>
          </a:p>
          <a:p>
            <a:r>
              <a:rPr lang="en-US" sz="1600" dirty="0"/>
              <a:t>Fnlwgt </a:t>
            </a:r>
            <a:r>
              <a:rPr lang="en-US" sz="1300" dirty="0"/>
              <a:t>(</a:t>
            </a:r>
            <a:r>
              <a:rPr lang="en-US" sz="1300" dirty="0">
                <a:ea typeface="+mn-lt"/>
                <a:cs typeface="+mn-lt"/>
              </a:rPr>
              <a:t># of people census takers believe that observation represents)</a:t>
            </a:r>
          </a:p>
          <a:p>
            <a:r>
              <a:rPr lang="en-US" sz="1600" dirty="0"/>
              <a:t>Education </a:t>
            </a:r>
          </a:p>
          <a:p>
            <a:r>
              <a:rPr lang="en-US" sz="1600" dirty="0"/>
              <a:t>Marital status</a:t>
            </a:r>
          </a:p>
          <a:p>
            <a:r>
              <a:rPr lang="en-US" sz="1600" dirty="0"/>
              <a:t>Occupation</a:t>
            </a:r>
          </a:p>
          <a:p>
            <a:r>
              <a:rPr lang="en-US" sz="1600" dirty="0"/>
              <a:t>Relationship</a:t>
            </a:r>
          </a:p>
          <a:p>
            <a:r>
              <a:rPr lang="en-US" sz="1600" dirty="0"/>
              <a:t>Race</a:t>
            </a:r>
          </a:p>
          <a:p>
            <a:r>
              <a:rPr lang="en-US" sz="1600" dirty="0"/>
              <a:t>Sex</a:t>
            </a:r>
          </a:p>
          <a:p>
            <a:r>
              <a:rPr lang="en-US" sz="1600" dirty="0"/>
              <a:t>Capital gain</a:t>
            </a:r>
          </a:p>
          <a:p>
            <a:r>
              <a:rPr lang="en-US" sz="1600" dirty="0"/>
              <a:t>Capital loss</a:t>
            </a:r>
          </a:p>
          <a:p>
            <a:r>
              <a:rPr lang="en-US" sz="1600" dirty="0"/>
              <a:t>Hours per week</a:t>
            </a:r>
          </a:p>
          <a:p>
            <a:r>
              <a:rPr lang="en-US" sz="1600" dirty="0"/>
              <a:t>Native country</a:t>
            </a:r>
          </a:p>
          <a:p>
            <a:endParaRPr lang="en-US" sz="600" dirty="0"/>
          </a:p>
          <a:p>
            <a:endParaRPr lang="en-US" sz="600" dirty="0"/>
          </a:p>
          <a:p>
            <a:endParaRPr lang="en-US" sz="600" dirty="0"/>
          </a:p>
          <a:p>
            <a:endParaRPr lang="en-US" sz="600" dirty="0">
              <a:highlight>
                <a:srgbClr val="FFFF00"/>
              </a:highlight>
            </a:endParaRPr>
          </a:p>
        </p:txBody>
      </p:sp>
      <p:grpSp>
        <p:nvGrpSpPr>
          <p:cNvPr id="71" name="Group 77">
            <a:extLst>
              <a:ext uri="{FF2B5EF4-FFF2-40B4-BE49-F238E27FC236}">
                <a16:creationId xmlns:a16="http://schemas.microsoft.com/office/drawing/2014/main" id="{66F85F57-956F-40FF-BE22-C6EB6E36C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AA35EF8-94F7-4A24-AA24-845DB2A1F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38E4383-DE91-4221-BD38-50EFE3891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49988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54E1BC5-9799-4C37-9E39-75AD94AE0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EC783E0-E2C4-43D2-93E5-38337F8DA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2544D0-650E-4448-A7E2-E5C6D7398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FD82A9-CE84-4F7F-88DC-D0F7FCADA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83" y="0"/>
            <a:ext cx="4469818" cy="2093976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Random Forest Explainer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D86B1-A282-42F0-B982-B64F69ACF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03504" y="7626967"/>
            <a:ext cx="4230524" cy="4358779"/>
          </a:xfrm>
          <a:solidFill>
            <a:schemeClr val="tx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 prst="angle"/>
          </a:sp3d>
        </p:spPr>
        <p:txBody>
          <a:bodyPr vert="horz" lIns="91440" tIns="45720" rIns="91440" bIns="45720" rtlCol="0"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#devtools::install_github("MI2DataLab/randomForestExplainer")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install.packages("randomForestExplainer")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	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library(randomForestExplainer)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800" dirty="0">
              <a:solidFill>
                <a:schemeClr val="accent1"/>
              </a:solidFill>
              <a:latin typeface="Lucida Sans Typewriter" panose="020B0509030504030204" pitchFamily="49" charset="0"/>
            </a:endParaRP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min_depth_frame &lt;- min_depth_distribution(rF2)</a:t>
            </a: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save(min_depth_frame, file = "min_depth_frame.rda")</a:t>
            </a: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load("min_depth_frame.rda")</a:t>
            </a: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head(min_depth_frame, n = 10)</a:t>
            </a: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endParaRPr lang="en-US" sz="2800" dirty="0">
              <a:solidFill>
                <a:schemeClr val="accent1"/>
              </a:solidFill>
              <a:latin typeface="Lucida Sans Typewriter" panose="020B0509030504030204" pitchFamily="49" charset="0"/>
            </a:endParaRP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tree      variable minimal_depth</a:t>
            </a: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1     1           age             4</a:t>
            </a: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2     1   capitalGain             3</a:t>
            </a: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3     1   capitalLoss             2</a:t>
            </a: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4     1     education             1</a:t>
            </a: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5     1  educationNum             1</a:t>
            </a: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6     1        fnlwgt             5</a:t>
            </a: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7     1  hoursPerWeek             4</a:t>
            </a: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8     1 maritalStatus             5</a:t>
            </a: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9     1 nativeCountry             2</a:t>
            </a:r>
          </a:p>
          <a:p>
            <a:pPr marL="457200" indent="-457200" fontAlgn="base">
              <a:lnSpc>
                <a:spcPct val="120000"/>
              </a:lnSpc>
              <a:spcBef>
                <a:spcPts val="0"/>
              </a:spcBef>
              <a:buAutoNum type="arabicPlain" startAt="10"/>
            </a:pPr>
            <a:r>
              <a:rPr lang="en-US" sz="2800" b="1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1    occupation             3</a:t>
            </a:r>
          </a:p>
          <a:p>
            <a:pPr marL="457200" indent="-457200" fontAlgn="base">
              <a:lnSpc>
                <a:spcPct val="120000"/>
              </a:lnSpc>
              <a:spcBef>
                <a:spcPts val="0"/>
              </a:spcBef>
              <a:buAutoNum type="arabicPlain" startAt="10"/>
            </a:pPr>
            <a:endParaRPr lang="en-US" sz="2800" dirty="0">
              <a:solidFill>
                <a:schemeClr val="accent1"/>
              </a:solidFill>
              <a:latin typeface="Lucida Sans Typewriter" panose="020B0509030504030204" pitchFamily="49" charset="0"/>
            </a:endParaRP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plot_min_depth_distribution(min_depth_frame)</a:t>
            </a:r>
          </a:p>
          <a:p>
            <a:pPr marL="0" indent="0">
              <a:buNone/>
            </a:pPr>
            <a:endParaRPr lang="en-US" sz="1600" dirty="0">
              <a:solidFill>
                <a:schemeClr val="accent1"/>
              </a:solidFill>
              <a:latin typeface="Lucida Sans Typewriter" panose="020B0509030504030204" pitchFamily="49" charset="0"/>
            </a:endParaRPr>
          </a:p>
          <a:p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03AB2-E453-47F6-A0A0-DDC238010BEC}"/>
              </a:ext>
            </a:extLst>
          </p:cNvPr>
          <p:cNvSpPr/>
          <p:nvPr/>
        </p:nvSpPr>
        <p:spPr>
          <a:xfrm>
            <a:off x="2394882" y="380906"/>
            <a:ext cx="29226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  <a:ea typeface="Times New Roman" panose="02020603050405020304" pitchFamily="18" charset="0"/>
              </a:rPr>
              <a:t>Table 12:Random Forest Explainer</a:t>
            </a:r>
          </a:p>
        </p:txBody>
      </p:sp>
      <p:pic>
        <p:nvPicPr>
          <p:cNvPr id="8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338793E-ED95-42C9-A8EF-20E2FDE35C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62814" y="673949"/>
            <a:ext cx="7555087" cy="5904086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016230-F883-46FC-BCE4-3A148774E2CE}"/>
              </a:ext>
            </a:extLst>
          </p:cNvPr>
          <p:cNvSpPr txBox="1">
            <a:spLocks/>
          </p:cNvSpPr>
          <p:nvPr/>
        </p:nvSpPr>
        <p:spPr>
          <a:xfrm>
            <a:off x="8224237" y="2734644"/>
            <a:ext cx="3532024" cy="33216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 prst="angle"/>
          </a:sp3d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/>
              </a:solidFill>
              <a:latin typeface="Lucida Sans Typewriter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sz="1600" dirty="0">
                <a:solidFill>
                  <a:schemeClr val="bg1"/>
                </a:solidFill>
                <a:latin typeface="Lucida Sans Typewriter"/>
              </a:rPr>
              <a:t>#devtools::install_github("MI2DataLab/randomForestExplainer")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bg1"/>
              </a:solidFill>
              <a:latin typeface="Lucida Sans Typewriter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sz="1600" dirty="0">
                <a:solidFill>
                  <a:schemeClr val="bg1"/>
                </a:solidFill>
                <a:latin typeface="Lucida Sans Typewriter"/>
              </a:rPr>
              <a:t>install.packages("randomForestExplainer")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accent1"/>
              </a:solidFill>
              <a:latin typeface="Lucida Sans Typewriter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rebuchet MS"/>
              </a:rPr>
              <a:t>The minimal depth is how deep into a tree the parameter is used.</a:t>
            </a:r>
            <a:r>
              <a:rPr lang="en-US" sz="1600" dirty="0">
                <a:solidFill>
                  <a:schemeClr val="accent1"/>
                </a:solidFill>
                <a:latin typeface="Lucida Sans Typewriter"/>
              </a:rPr>
              <a:t> 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sz="1600" dirty="0">
                <a:solidFill>
                  <a:schemeClr val="accent1"/>
                </a:solidFill>
                <a:latin typeface="Lucida Sans Typewriter"/>
              </a:rPr>
              <a:t>	</a:t>
            </a:r>
          </a:p>
          <a:p>
            <a:pPr marL="0" indent="0">
              <a:buFont typeface="Wingdings" pitchFamily="2" charset="2"/>
              <a:buNone/>
            </a:pPr>
            <a:endParaRPr lang="en-US" sz="1600" dirty="0">
              <a:solidFill>
                <a:schemeClr val="accent1"/>
              </a:solidFill>
              <a:latin typeface="Lucida Sans Typewriter" panose="020B0509030504030204" pitchFamily="49" charset="0"/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5370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54E1BC5-9799-4C37-9E39-75AD94AE0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EC783E0-E2C4-43D2-93E5-38337F8DA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2544D0-650E-4448-A7E2-E5C6D7398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E267ED-3F46-45FB-A37C-B1CEABD56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163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Random Forest Explainer, cont.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7936BC-3A5C-400E-AADD-129FA21E79CD}"/>
              </a:ext>
            </a:extLst>
          </p:cNvPr>
          <p:cNvSpPr/>
          <p:nvPr/>
        </p:nvSpPr>
        <p:spPr>
          <a:xfrm>
            <a:off x="4070432" y="1116377"/>
            <a:ext cx="3897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  <a:ea typeface="Times New Roman" panose="02020603050405020304" pitchFamily="18" charset="0"/>
              </a:rPr>
              <a:t>Table 13:  Importance Ranking Plots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FB827D-0EEB-4CD6-9C14-19E8805ED7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158598" y="1514901"/>
            <a:ext cx="9721018" cy="514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8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CCCD99C-7D8E-4797-981B-A22148DE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90C743A-8661-482F-9A41-8A7025172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94477E0-CE85-4388-9987-2E6C9BFEC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D10CA79-B03E-42D2-AD45-46B9BA89E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85D6C09-FCD4-49C5-90D8-D91E40182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A2921E5-E3D2-4B5A-A07C-316D34C352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06EAF46-2058-42AE-9B15-4A796F215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FF3930-8C31-4336-B80A-42642AFA8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1449F38-16C4-44F9-88AF-8A6F8A47C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96CD1-AF01-438C-9677-AE8C01DEF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2602" y="931279"/>
            <a:ext cx="3298196" cy="24336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Decision Trees</a:t>
            </a:r>
            <a:br>
              <a:rPr lang="en-US" sz="3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</a:br>
            <a:br>
              <a:rPr lang="en-US" sz="3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</a:br>
            <a:br>
              <a:rPr lang="en-US" sz="3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</a:br>
            <a:endParaRPr lang="en-US" sz="3200" dirty="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B36F0-A23C-4705-9C9E-7B0318662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00102" y="4790198"/>
            <a:ext cx="2818418" cy="68705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dirty="0"/>
              <a:t>                                                                          </a:t>
            </a:r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8E5D1C4-E928-498A-A75B-F3B78C955D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75978" y="1110053"/>
            <a:ext cx="7681477" cy="475119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6EF2B872-B9D7-4C0A-A63F-60629F15D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7420396-5761-4EC6-AF03-978EE2077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8C656C5-0C25-4122-9E88-1BFA8EAF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D05DC5E-E85B-424C-8C26-757EC0F55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3DF0280-C445-4C36-95E3-8DDB05D8A8E5}"/>
              </a:ext>
            </a:extLst>
          </p:cNvPr>
          <p:cNvSpPr/>
          <p:nvPr/>
        </p:nvSpPr>
        <p:spPr>
          <a:xfrm>
            <a:off x="2271647" y="1061356"/>
            <a:ext cx="4069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rebuchet MS" panose="020B0603020202020204" pitchFamily="34" charset="0"/>
                <a:ea typeface="Times New Roman" panose="02020603050405020304" pitchFamily="18" charset="0"/>
              </a:rPr>
              <a:t>Table 15:  Decision Tree with Integers</a:t>
            </a:r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1F48063-F98D-44EB-AE89-F8C6C5B46185}"/>
              </a:ext>
            </a:extLst>
          </p:cNvPr>
          <p:cNvSpPr txBox="1">
            <a:spLocks/>
          </p:cNvSpPr>
          <p:nvPr/>
        </p:nvSpPr>
        <p:spPr>
          <a:xfrm>
            <a:off x="8062088" y="1980295"/>
            <a:ext cx="2747023" cy="35343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This decision tree has a error rate of 19% or a classification rate of roughly 81% </a:t>
            </a:r>
          </a:p>
          <a:p>
            <a:r>
              <a:rPr lang="en-US" sz="1600" dirty="0"/>
              <a:t>Although our Random Forest performed at closer to 87% this decision tree is extremely intuitive and easy to visualize. It is also the foundation to how a Random Forest works </a:t>
            </a:r>
          </a:p>
        </p:txBody>
      </p:sp>
    </p:spTree>
    <p:extLst>
      <p:ext uri="{BB962C8B-B14F-4D97-AF65-F5344CB8AC3E}">
        <p14:creationId xmlns:p14="http://schemas.microsoft.com/office/powerpoint/2010/main" val="250294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2470417-D0DB-4EF9-B24D-533252BDD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D43A5E-96FC-4417-AAAA-6D22205AE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C8EC610-CBFB-4415-82B2-94F68101C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7F26634-9FA8-4679-B619-B9DFA21E0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C7DCFE-0D20-409F-BAB6-F691E09E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309" y="300251"/>
            <a:ext cx="4355691" cy="1793725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Finding the Answers</a:t>
            </a:r>
          </a:p>
        </p:txBody>
      </p: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FB698868-F801-4332-AE62-4C6C9BC4D5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8489" y="0"/>
            <a:ext cx="7807822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17D54-3592-4F89-BA05-45300EA15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56351" y="2121408"/>
            <a:ext cx="3544034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/>
              <a:t>The data tells us there is bias</a:t>
            </a:r>
          </a:p>
          <a:p>
            <a:r>
              <a:rPr lang="en-US" sz="1600" dirty="0"/>
              <a:t>We could continue to work with this data to find more information</a:t>
            </a:r>
          </a:p>
          <a:p>
            <a:pPr lvl="1"/>
            <a:r>
              <a:rPr lang="en-US" sz="1600" dirty="0"/>
              <a:t>Ex. k fold cross validation </a:t>
            </a:r>
            <a:endParaRPr lang="en-US" dirty="0"/>
          </a:p>
          <a:p>
            <a:r>
              <a:rPr lang="en-US" sz="1600" dirty="0"/>
              <a:t>Many attributes are provided however, we focused on race and gender</a:t>
            </a:r>
          </a:p>
          <a:p>
            <a:r>
              <a:rPr lang="en-US" sz="1600" dirty="0"/>
              <a:t>Found both negative and positive correlations</a:t>
            </a:r>
          </a:p>
          <a:p>
            <a:endParaRPr lang="en-US" sz="16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456847-F660-4ED4-9541-E8AB51FCA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BA548B4-3D52-4409-99DD-B2A24D201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AE84337-22C7-4E22-AAE5-97E3848BC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566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2470417-D0DB-4EF9-B24D-533252BDD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DD43A5E-96FC-4417-AAAA-6D22205AE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C8EC610-CBFB-4415-82B2-94F68101C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7F26634-9FA8-4679-B619-B9DFA21E0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010057-6012-46DF-ADE0-DFD986622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How is this knowledge useful?</a:t>
            </a:r>
          </a:p>
        </p:txBody>
      </p:sp>
      <p:pic>
        <p:nvPicPr>
          <p:cNvPr id="6" name="Content Placeholder 5" descr="A picture containing wheel&#10;&#10;Description automatically generated">
            <a:extLst>
              <a:ext uri="{FF2B5EF4-FFF2-40B4-BE49-F238E27FC236}">
                <a16:creationId xmlns:a16="http://schemas.microsoft.com/office/drawing/2014/main" id="{C4C934AA-3D61-4CD8-93E4-9C28D9BE40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33999" y="2401790"/>
            <a:ext cx="6882269" cy="209802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0B0D0-5992-4735-8122-FD404AB1D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310" y="2121407"/>
            <a:ext cx="4355689" cy="45362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/>
              <a:t>This information would serve lending institutions by revealing areas with bias that have a negative effect on their business or a negative effect on their choice of loanee</a:t>
            </a:r>
          </a:p>
          <a:p>
            <a:pPr lvl="1"/>
            <a:r>
              <a:rPr lang="en-US" sz="1600" dirty="0"/>
              <a:t>A person being misclassified as meeting the approval criteria in error, increases the risk on return of the monies loaned out</a:t>
            </a:r>
          </a:p>
          <a:p>
            <a:pPr lvl="1"/>
            <a:r>
              <a:rPr lang="en-US" sz="1600" dirty="0"/>
              <a:t>A person being misclassified as not meeting the approval criteria would be a lost customer therefore, lost revenue</a:t>
            </a:r>
          </a:p>
          <a:p>
            <a:pPr lvl="1"/>
            <a:r>
              <a:rPr lang="en-US" sz="1600" dirty="0"/>
              <a:t>If a banking institution uses machine learning to approve or deny customers, then they are responsible for the </a:t>
            </a:r>
            <a:r>
              <a:rPr lang="en-US" sz="1600" dirty="0">
                <a:ea typeface="+mn-lt"/>
                <a:cs typeface="+mn-lt"/>
              </a:rPr>
              <a:t>disproportionate amount</a:t>
            </a:r>
            <a:r>
              <a:rPr lang="en-US" sz="1600" dirty="0"/>
              <a:t> of people that will be wrongfully denied based on race or gender 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456847-F660-4ED4-9541-E8AB51FCA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A548B4-3D52-4409-99DD-B2A24D201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AE84337-22C7-4E22-AAE5-97E3848BC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0688520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2159EA-B429-4338-9B5B-8D023D6C6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524" y="2064730"/>
            <a:ext cx="2942706" cy="2728536"/>
          </a:xfrm>
        </p:spPr>
        <p:txBody>
          <a:bodyPr anchor="ctr">
            <a:normAutofit/>
          </a:bodyPr>
          <a:lstStyle/>
          <a:p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CFDD4A-4FA1-4CD9-90D5-E253C2040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14818" y="720071"/>
            <a:ext cx="5417868" cy="5417858"/>
            <a:chOff x="1311770" y="720071"/>
            <a:chExt cx="5417868" cy="541785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B5B6FA-7B4F-437A-9C78-144C7DCD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1770" y="720071"/>
              <a:ext cx="5417868" cy="5417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4199C21-6AE0-4F6F-AA96-6FFF97BB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8390" y="1006688"/>
              <a:ext cx="4844628" cy="4844620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25AD10B-CCE5-4364-A7D5-E30D82CE02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7507" y="1316890"/>
            <a:ext cx="4606394" cy="4224216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5208" y="3388657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7009CC-18B2-466E-8413-C82BC2F52CD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732686" y="360034"/>
            <a:ext cx="5417868" cy="613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2470417-D0DB-4EF9-B24D-533252BDD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D43A5E-96FC-4417-AAAA-6D22205AE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C8EC610-CBFB-4415-82B2-94F68101C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7F26634-9FA8-4679-B619-B9DFA21E0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AC925-794A-424B-A674-980E4A508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309" y="31584"/>
            <a:ext cx="4337858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Race Data</a:t>
            </a:r>
          </a:p>
        </p:txBody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A141678-C762-429D-BB4F-FA055F4BF6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17833" y="1648918"/>
            <a:ext cx="7818476" cy="329931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9C5A17-84A3-4060-9480-548CACC36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6351" y="1753849"/>
            <a:ext cx="3544034" cy="49038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/>
              <a:t>The distribution of race in the source data is very skewed white, a deficiency of samples for other races means training and testing should be set close to 50/50 to get enough samples to test for accurate modeling.  </a:t>
            </a:r>
          </a:p>
          <a:p>
            <a:r>
              <a:rPr lang="en-US" sz="1600" dirty="0"/>
              <a:t>By training on half the data, the model is still stable, but we have enough testing data to examine the bias</a:t>
            </a:r>
          </a:p>
          <a:p>
            <a:pPr marL="0" indent="0">
              <a:buNone/>
            </a:pPr>
            <a:endParaRPr lang="en-US" sz="1600" dirty="0"/>
          </a:p>
          <a:p>
            <a:pPr lvl="1"/>
            <a:r>
              <a:rPr lang="en-US" sz="1600" dirty="0"/>
              <a:t>Amer-Indian-Eskimo: 286</a:t>
            </a:r>
          </a:p>
          <a:p>
            <a:pPr lvl="1"/>
            <a:r>
              <a:rPr lang="en-US" sz="1600" dirty="0"/>
              <a:t>Asian-Pac-Islander: 895</a:t>
            </a:r>
          </a:p>
          <a:p>
            <a:pPr lvl="1"/>
            <a:r>
              <a:rPr lang="en-US" sz="1600" dirty="0"/>
              <a:t>Black: 2,817</a:t>
            </a:r>
          </a:p>
          <a:p>
            <a:pPr lvl="1"/>
            <a:r>
              <a:rPr lang="en-US" sz="1600" dirty="0"/>
              <a:t>Other: 231</a:t>
            </a:r>
          </a:p>
          <a:p>
            <a:pPr lvl="1"/>
            <a:r>
              <a:rPr lang="en-US" sz="1600" dirty="0"/>
              <a:t>White: 25,933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456847-F660-4ED4-9541-E8AB51FCA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A548B4-3D52-4409-99DD-B2A24D201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AE84337-22C7-4E22-AAE5-97E3848BC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3C15CFE-D9C0-4C46-AB0B-49A39E8BDAA3}"/>
              </a:ext>
            </a:extLst>
          </p:cNvPr>
          <p:cNvSpPr/>
          <p:nvPr/>
        </p:nvSpPr>
        <p:spPr>
          <a:xfrm>
            <a:off x="933238" y="1156226"/>
            <a:ext cx="5987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ea typeface="Times New Roman" panose="02020603050405020304" pitchFamily="18" charset="0"/>
              </a:rPr>
              <a:t>Table 1:  Counts of each Race Contained in Sample Data</a:t>
            </a:r>
          </a:p>
        </p:txBody>
      </p:sp>
    </p:spTree>
    <p:extLst>
      <p:ext uri="{BB962C8B-B14F-4D97-AF65-F5344CB8AC3E}">
        <p14:creationId xmlns:p14="http://schemas.microsoft.com/office/powerpoint/2010/main" val="28143447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2470417-D0DB-4EF9-B24D-533252BDD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D43A5E-96FC-4417-AAAA-6D22205AE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C8EC610-CBFB-4415-82B2-94F68101C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7F26634-9FA8-4679-B619-B9DFA21E0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0DC67-3857-4BCB-95C8-BE974FA8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310" y="171119"/>
            <a:ext cx="4355689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Gender Data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F5C30D-0EB5-4A30-94DF-E5C447F914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0" y="1676597"/>
            <a:ext cx="7836310" cy="35851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809EC-D057-425E-8079-016300177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56351" y="2121408"/>
            <a:ext cx="3544034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The data also skews heavily male. In theory we would think this distribution should be closer to 50/50.</a:t>
            </a: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lvl="1"/>
            <a:r>
              <a:rPr lang="en-US" sz="1600" dirty="0"/>
              <a:t>Male: 20,380</a:t>
            </a:r>
            <a:endParaRPr lang="en-US" sz="1200" dirty="0"/>
          </a:p>
          <a:p>
            <a:pPr lvl="1"/>
            <a:r>
              <a:rPr lang="en-US" sz="1600" dirty="0"/>
              <a:t>Female: 9,782</a:t>
            </a:r>
            <a:endParaRPr lang="en-US" sz="20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456847-F660-4ED4-9541-E8AB51FCA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A548B4-3D52-4409-99DD-B2A24D201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AE84337-22C7-4E22-AAE5-97E3848BC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06D7B2A-B480-4686-8528-BB4B8739D243}"/>
              </a:ext>
            </a:extLst>
          </p:cNvPr>
          <p:cNvSpPr/>
          <p:nvPr/>
        </p:nvSpPr>
        <p:spPr>
          <a:xfrm>
            <a:off x="1853263" y="1104638"/>
            <a:ext cx="4129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ea typeface="Times New Roman" panose="02020603050405020304" pitchFamily="18" charset="0"/>
              </a:rPr>
              <a:t>Table 2: Gender Count in Sample Data</a:t>
            </a:r>
          </a:p>
        </p:txBody>
      </p:sp>
    </p:spTree>
    <p:extLst>
      <p:ext uri="{BB962C8B-B14F-4D97-AF65-F5344CB8AC3E}">
        <p14:creationId xmlns:p14="http://schemas.microsoft.com/office/powerpoint/2010/main" val="30341575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75E3D2E7-AD93-44A1-8BC6-0E1343A3E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CC5271D-3244-41E2-B819-CBCB46B71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5683B5F4-86FD-4BF8-88F1-837F5B70B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68FD2E2-2BBC-4CE0-8728-F7F04CF3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FDB4C9A-B334-4F22-B77C-0ABDFA48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B25D87-B509-4BDD-8E23-850E1C39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E948281-0364-4C04-A841-BD36C17BC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7" name="Content Placeholder 6" descr="A picture containing room, table, white&#10;&#10;Description automatically generated">
            <a:extLst>
              <a:ext uri="{FF2B5EF4-FFF2-40B4-BE49-F238E27FC236}">
                <a16:creationId xmlns:a16="http://schemas.microsoft.com/office/drawing/2014/main" id="{00136E34-72A9-481F-9A95-F4C8772275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3537" r="20403" b="5553"/>
          <a:stretch/>
        </p:blipFill>
        <p:spPr>
          <a:xfrm>
            <a:off x="8083" y="-8053"/>
            <a:ext cx="12191980" cy="6857989"/>
          </a:xfrm>
          <a:prstGeom prst="rect">
            <a:avLst/>
          </a:prstGeom>
        </p:spPr>
      </p:pic>
      <p:sp>
        <p:nvSpPr>
          <p:cNvPr id="160" name="Rectangle 159">
            <a:extLst>
              <a:ext uri="{FF2B5EF4-FFF2-40B4-BE49-F238E27FC236}">
                <a16:creationId xmlns:a16="http://schemas.microsoft.com/office/drawing/2014/main" id="{3A78FA00-76B8-49BE-B95D-2772712D4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C71B7-65C5-4AF5-A387-BFF232EE7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51679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400" b="1" kern="1200" cap="none" baseline="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The </a:t>
            </a:r>
            <a:r>
              <a:rPr lang="en-US" sz="74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Questions</a:t>
            </a:r>
            <a:endParaRPr lang="en-US" sz="7400" b="1" kern="1200" cap="none" baseline="0" dirty="0">
              <a:blipFill dpi="0" rotWithShape="1">
                <a:blip r:embed="rId4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A7EBA-D7D1-44F8-A11B-BB5F0315CC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336" y="5259402"/>
            <a:ext cx="10495905" cy="151940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/>
              <a:t>Can we find a bias in the frequency of type II errors given race and gender? A type II error is defined as  miss classifying an observation as below 50k a year when they are above 50k a year. </a:t>
            </a:r>
            <a:endParaRPr lang="en-US" dirty="0"/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What are the most important predictors according to mean Gini decrease? </a:t>
            </a:r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What are some of the correlations between those inputs and income? </a:t>
            </a:r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What is the simplest model we can implement with an error rate of at most 20%?</a:t>
            </a:r>
            <a:endParaRPr lang="en-US" dirty="0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FD7541F-6ED3-4558-838A-A55FF8D6D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9D455E42-2035-4EF5-A199-924E5FECE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8C02769F-4749-4B97-974D-6A8E70F2C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3286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54E1BC5-9799-4C37-9E39-75AD94AE0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EC783E0-E2C4-43D2-93E5-38337F8DA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2544D0-650E-4448-A7E2-E5C6D7398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pic>
        <p:nvPicPr>
          <p:cNvPr id="6" name="Content Placeholder 5" descr="A picture containing bird&#10;&#10;Description automatically generated">
            <a:extLst>
              <a:ext uri="{FF2B5EF4-FFF2-40B4-BE49-F238E27FC236}">
                <a16:creationId xmlns:a16="http://schemas.microsoft.com/office/drawing/2014/main" id="{91E1DCDB-0411-4B52-8034-A7AEA543B2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2753" r="42352" b="-1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A9FF011-88A5-4B89-AD4A-E08820CEE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6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9E3FAB-37DF-471E-A679-A99D79409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The Clean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B2CD5-8CE6-4AF0-A1BF-BCBA0B64D8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0109" y="2121408"/>
            <a:ext cx="6431616" cy="40507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This data was extensively studied to determine the usable variables</a:t>
            </a:r>
          </a:p>
          <a:p>
            <a:r>
              <a:rPr lang="en-US" sz="1800" dirty="0"/>
              <a:t>After this initial analysis, the data set was forwarded to the preprocessing phase, where all the errors in the data were removed to make it usable for further analysis</a:t>
            </a:r>
          </a:p>
          <a:p>
            <a:r>
              <a:rPr lang="en-US" sz="1800" dirty="0"/>
              <a:t>Made column names consistent</a:t>
            </a:r>
          </a:p>
          <a:p>
            <a:r>
              <a:rPr lang="en-US" sz="1800" dirty="0"/>
              <a:t>Summarized columns of data</a:t>
            </a:r>
          </a:p>
          <a:p>
            <a:r>
              <a:rPr lang="en-US" sz="1800" dirty="0"/>
              <a:t>The number of rows in the data set (myCleanData) was 30,162 observations of ​15 variable columns after munging</a:t>
            </a:r>
          </a:p>
          <a:p>
            <a:pPr lvl="1"/>
            <a:r>
              <a:rPr lang="en-US" sz="1600" dirty="0"/>
              <a:t>Reduced observations by 2,399</a:t>
            </a:r>
          </a:p>
          <a:p>
            <a:endParaRPr lang="en-US" sz="1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AEAFFD-C82E-4805-8EFA-403C6D826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DC28443-F61D-4568-A939-A57CC8BE6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662A386-B011-43D7-945D-36EB3CBC3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22417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E54E1BC5-9799-4C37-9E39-75AD94AE0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EC783E0-E2C4-43D2-93E5-38337F8DA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42544D0-650E-4448-A7E2-E5C6D7398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C0D87137-C549-49C9-9E77-B0610E94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Content Placeholder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ADEA646F-DDE7-485D-A1F4-625391B4E4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23788" b="8030"/>
          <a:stretch/>
        </p:blipFill>
        <p:spPr>
          <a:xfrm flipH="1">
            <a:off x="2809591" y="3576152"/>
            <a:ext cx="4845627" cy="3281847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4737D626-8CB2-413F-BA1C-691F042B4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6">
              <a:alphaModFix amt="35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5D5E7-F018-43D4-901A-8B06DBC2F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41" y="55377"/>
            <a:ext cx="11995239" cy="12762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Modeling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67D5-24C7-4FA0-A3B6-8E532F2EF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971" y="1720098"/>
            <a:ext cx="5059257" cy="30206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Support Vector Machines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Random Forest for Bias Determination</a:t>
            </a:r>
          </a:p>
          <a:p>
            <a:r>
              <a:rPr lang="en-US" dirty="0"/>
              <a:t>Correlations</a:t>
            </a:r>
          </a:p>
          <a:p>
            <a:r>
              <a:rPr lang="en-US" dirty="0"/>
              <a:t>Decision Trees</a:t>
            </a:r>
          </a:p>
          <a:p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1E96018-B22F-4F69-A476-E69AD0177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B6ECE-AE16-413C-89BA-B4DC741A4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35FC4B0-34E5-49B0-81B1-5B5C805B3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869CEBD-1FEB-4E35-BDDE-85BAD18CBF06}"/>
              </a:ext>
            </a:extLst>
          </p:cNvPr>
          <p:cNvSpPr txBox="1"/>
          <p:nvPr/>
        </p:nvSpPr>
        <p:spPr>
          <a:xfrm>
            <a:off x="7918023" y="1122141"/>
            <a:ext cx="3712301" cy="42165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bliqueTopLef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1400" dirty="0"/>
              <a:t>Code used to install packages and libraries:</a:t>
            </a:r>
          </a:p>
          <a:p>
            <a:endParaRPr lang="en-US" sz="1400" dirty="0"/>
          </a:p>
          <a:p>
            <a:r>
              <a:rPr lang="en-US" sz="1400" dirty="0"/>
              <a:t>&gt; install.packages("randomForest")</a:t>
            </a:r>
          </a:p>
          <a:p>
            <a:r>
              <a:rPr lang="en-US" sz="1400" dirty="0"/>
              <a:t>&gt; install.packages("pROC")</a:t>
            </a:r>
          </a:p>
          <a:p>
            <a:r>
              <a:rPr lang="en-US" sz="1400" dirty="0"/>
              <a:t>&gt; install.packages("reshape2")</a:t>
            </a:r>
          </a:p>
          <a:p>
            <a:r>
              <a:rPr lang="en-US" sz="1400" dirty="0"/>
              <a:t>&gt; install.packages("caret")</a:t>
            </a:r>
          </a:p>
          <a:p>
            <a:r>
              <a:rPr lang="en-US" sz="1400" dirty="0"/>
              <a:t>&gt; install.packages("ISLR")</a:t>
            </a:r>
          </a:p>
          <a:p>
            <a:r>
              <a:rPr lang="en-US" sz="1400" dirty="0"/>
              <a:t>&gt; install.packages("tree")</a:t>
            </a:r>
          </a:p>
          <a:p>
            <a:r>
              <a:rPr lang="en-US" sz="1400" dirty="0"/>
              <a:t>&gt; install.packages("kernlab")</a:t>
            </a:r>
          </a:p>
          <a:p>
            <a:r>
              <a:rPr lang="en-US" sz="1400" dirty="0"/>
              <a:t>&gt; library(caret)</a:t>
            </a:r>
          </a:p>
          <a:p>
            <a:r>
              <a:rPr lang="en-US" sz="1400" dirty="0"/>
              <a:t>&gt; library(e1071)</a:t>
            </a:r>
          </a:p>
          <a:p>
            <a:r>
              <a:rPr lang="en-US" sz="1400" dirty="0"/>
              <a:t>&gt; library(randomForest)</a:t>
            </a:r>
          </a:p>
          <a:p>
            <a:r>
              <a:rPr lang="en-US" sz="1400" dirty="0"/>
              <a:t>&gt; library(pROC)</a:t>
            </a:r>
          </a:p>
          <a:p>
            <a:r>
              <a:rPr lang="en-US" sz="1400" dirty="0"/>
              <a:t>&gt; library(ggplot2)</a:t>
            </a:r>
          </a:p>
          <a:p>
            <a:r>
              <a:rPr lang="en-US" sz="1400" dirty="0"/>
              <a:t>&gt; library(reshape2)</a:t>
            </a:r>
          </a:p>
          <a:p>
            <a:r>
              <a:rPr lang="en-US" sz="1400" dirty="0"/>
              <a:t>&gt; library(cluster)</a:t>
            </a:r>
          </a:p>
          <a:p>
            <a:r>
              <a:rPr lang="en-US" sz="1400" dirty="0"/>
              <a:t>&gt; library(ISLR)</a:t>
            </a:r>
          </a:p>
          <a:p>
            <a:r>
              <a:rPr lang="en-US" sz="1400" dirty="0"/>
              <a:t>&gt; library(tree)</a:t>
            </a:r>
          </a:p>
          <a:p>
            <a:r>
              <a:rPr lang="en-US" sz="1400" dirty="0"/>
              <a:t>&gt; library(kernlab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4490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1CD8-A9A9-4C0F-8834-4697C644F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659" y="274769"/>
            <a:ext cx="5177152" cy="2183617"/>
          </a:xfrm>
        </p:spPr>
        <p:txBody>
          <a:bodyPr>
            <a:normAutofit/>
          </a:bodyPr>
          <a:lstStyle/>
          <a:p>
            <a:r>
              <a:rPr lang="en-US" dirty="0"/>
              <a:t>Support Vector Machines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CBDF2-13C9-4D46-8398-49D5420590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0"/>
            <a:ext cx="6228786" cy="6858000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pPr marL="0" indent="0" fontAlgn="base">
              <a:spcBef>
                <a:spcPts val="0"/>
              </a:spcBef>
              <a:buNone/>
            </a:pPr>
            <a:endParaRPr lang="en-US" sz="1400" b="1" dirty="0">
              <a:solidFill>
                <a:srgbClr val="0070C0"/>
              </a:solidFill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1400" b="1" dirty="0">
              <a:solidFill>
                <a:schemeClr val="accent1"/>
              </a:solidFill>
              <a:latin typeface="Lucida Sans Typewriter" panose="020B0509030504030204" pitchFamily="49" charset="0"/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1400" b="1" dirty="0">
              <a:solidFill>
                <a:schemeClr val="accent1"/>
              </a:solidFill>
              <a:latin typeface="Lucida Sans Typewriter" panose="020B0509030504030204" pitchFamily="49" charset="0"/>
            </a:endParaRP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svm(formula = income ~ ., data = myCleanData[train_idx, 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    ])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Parameters: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   SVM-Type:  C-classification 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 SVM-Kernel:  radial 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       cost:  1 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Number of Support Vectors:  5574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&gt; svm_noT_pred &lt;- predict(svm_noT, myCleanData[-train_idx,])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&gt; svm_result &lt;- table(svm_noT_pred,myCleanData$income[-train_idx])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&gt; svm_rate &lt;- (svm_result[1,1] + svm_result[2,2])/(svm_result[1,1] + svm_result[2,2] + svm_result[1,2] + svm_result[2,1])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&gt; svm_rate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[1] 0.8474239</a:t>
            </a:r>
          </a:p>
          <a:p>
            <a:pPr marL="0" indent="0" fontAlgn="base">
              <a:spcBef>
                <a:spcPts val="0"/>
              </a:spcBef>
              <a:buNone/>
            </a:pPr>
            <a:endParaRPr lang="en-US" sz="1400" b="1" dirty="0">
              <a:solidFill>
                <a:schemeClr val="accent1"/>
              </a:solidFill>
              <a:latin typeface="Lucida Sans Typewriter" panose="020B05090305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&gt; #svm class rate 84.74%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&gt; support2 &lt;- ksvm(income ~., data = myCleanData[train_idx,], kernal="besseldot", kpar = "automatic", C=3)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&gt; support2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Support Vector Machine object of class "ksvm"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SV type: C-svc  (classification)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 parameter : cost C = 3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Gaussian Radial Basis kernel function.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 Hyperparameter : sigma =  0.0778132721216806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Number of Support Vectors: 5422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Objective Function Value : -13281.22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Training error : 0.125787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&gt; supp_pred2 &lt;- predict(support2, myCleanData[-train_idx,])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&gt; supp_result2 &lt;- table(supp_pred2,myCleanData$income[-train_idx])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&gt; supp_rate2 &lt;- (supp_result2[1,1] + supp_result2[2,2])/(supp_result2[1,1] + supp_result2[2,2] + supp_result2[1,2] + supp_result2[2,1])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&gt; supp_rate2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1"/>
                </a:solidFill>
                <a:latin typeface="Lucida Sans Typewriter" panose="020B0509030504030204" pitchFamily="49" charset="0"/>
              </a:rPr>
              <a:t>[1] 0.8545852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CC9D29-4F79-4AF6-BBBB-C66FA5700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4223" y="2128603"/>
            <a:ext cx="5448025" cy="4043597"/>
          </a:xfrm>
        </p:spPr>
        <p:txBody>
          <a:bodyPr>
            <a:noAutofit/>
          </a:bodyPr>
          <a:lstStyle/>
          <a:p>
            <a:r>
              <a:rPr lang="en-US" sz="1600" dirty="0"/>
              <a:t>An excellent tool for classification, novelty detection, and regression</a:t>
            </a:r>
          </a:p>
          <a:p>
            <a:r>
              <a:rPr lang="en-US" sz="1600" dirty="0"/>
              <a:t>These SVM models show that with 85% certainty, we can classify an observation as above or below $50,000 a year in income</a:t>
            </a:r>
          </a:p>
          <a:p>
            <a:pPr lvl="1"/>
            <a:r>
              <a:rPr lang="en-US" sz="1400" dirty="0"/>
              <a:t>This is important to keep in mind in establishing a baseline as to issues with bias.</a:t>
            </a:r>
          </a:p>
        </p:txBody>
      </p:sp>
    </p:spTree>
    <p:extLst>
      <p:ext uri="{BB962C8B-B14F-4D97-AF65-F5344CB8AC3E}">
        <p14:creationId xmlns:p14="http://schemas.microsoft.com/office/powerpoint/2010/main" val="1001297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2470417-D0DB-4EF9-B24D-533252BDD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D43A5E-96FC-4417-AAAA-6D22205AE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C8EC610-CBFB-4415-82B2-94F68101C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7F26634-9FA8-4679-B619-B9DFA21E0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2C164B-AFE9-4354-9CBC-6F4B3F115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289" y="171119"/>
            <a:ext cx="3544035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Random Forest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74D3C9-3EC2-4410-938C-B9C875DE65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173932" y="981164"/>
            <a:ext cx="7447259" cy="430584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ACB86-BB8A-4702-A279-8371F17C1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61636" y="2109342"/>
            <a:ext cx="3544034" cy="43591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Performs better than the SVM, and we will, therefore, use it to analyze bias in the following sections</a:t>
            </a:r>
          </a:p>
          <a:p>
            <a:r>
              <a:rPr lang="en-US" sz="1600" dirty="0"/>
              <a:t>It is crucial to keep in mind these strong classification prediction rates</a:t>
            </a:r>
          </a:p>
          <a:p>
            <a:pPr lvl="1"/>
            <a:r>
              <a:rPr lang="en-US" sz="1400" dirty="0"/>
              <a:t> In a social science setting like this one, 86% accuracy is strong evidence of relationships between the predictors and income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456847-F660-4ED4-9541-E8AB51FCA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A548B4-3D52-4409-99DD-B2A24D201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AE84337-22C7-4E22-AAE5-97E3848BC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1EEFC29-26E2-409D-8276-E5D4CF2073F1}"/>
              </a:ext>
            </a:extLst>
          </p:cNvPr>
          <p:cNvSpPr txBox="1"/>
          <p:nvPr/>
        </p:nvSpPr>
        <p:spPr>
          <a:xfrm>
            <a:off x="568480" y="5518209"/>
            <a:ext cx="6906827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The table shows our model performing well above the 50% trend line. Next, we will see which inputs the Random Forest thought was most important. </a:t>
            </a:r>
          </a:p>
          <a:p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8CCDB-8EA7-4DDD-B6E4-30A39F0F8AA1}"/>
              </a:ext>
            </a:extLst>
          </p:cNvPr>
          <p:cNvSpPr/>
          <p:nvPr/>
        </p:nvSpPr>
        <p:spPr>
          <a:xfrm>
            <a:off x="2793668" y="565300"/>
            <a:ext cx="2207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Table 3 ROC Curve1</a:t>
            </a:r>
            <a:endParaRPr lang="en-US" dirty="0"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7850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28D4D40E00644F8AC17C1B93F2176E" ma:contentTypeVersion="2" ma:contentTypeDescription="Create a new document." ma:contentTypeScope="" ma:versionID="8b16b22d390448204295329f683c3edb">
  <xsd:schema xmlns:xsd="http://www.w3.org/2001/XMLSchema" xmlns:xs="http://www.w3.org/2001/XMLSchema" xmlns:p="http://schemas.microsoft.com/office/2006/metadata/properties" xmlns:ns3="8fc1452a-8fc4-47dd-b278-e28cfb5a0497" targetNamespace="http://schemas.microsoft.com/office/2006/metadata/properties" ma:root="true" ma:fieldsID="59872ccc6e951db86e6fbc6ad63095de" ns3:_="">
    <xsd:import namespace="8fc1452a-8fc4-47dd-b278-e28cfb5a049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c1452a-8fc4-47dd-b278-e28cfb5a04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C66774B-C9F3-4315-AF84-1480778279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c1452a-8fc4-47dd-b278-e28cfb5a04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013854-9674-4766-BF1F-4132378703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D24E50-8451-483B-A1AE-92A91421D29D}">
  <ds:schemaRefs>
    <ds:schemaRef ds:uri="http://schemas.microsoft.com/office/2006/metadata/properties"/>
    <ds:schemaRef ds:uri="http://purl.org/dc/terms/"/>
    <ds:schemaRef ds:uri="8fc1452a-8fc4-47dd-b278-e28cfb5a0497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2124</Words>
  <Application>Microsoft Office PowerPoint</Application>
  <PresentationFormat>Widescreen</PresentationFormat>
  <Paragraphs>247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Calibri</vt:lpstr>
      <vt:lpstr>Georgia</vt:lpstr>
      <vt:lpstr>Lucida Sans Typewriter</vt:lpstr>
      <vt:lpstr>Rockwell Extra Bold</vt:lpstr>
      <vt:lpstr>Times New Roman</vt:lpstr>
      <vt:lpstr>Trebuchet MS</vt:lpstr>
      <vt:lpstr>Wingdings</vt:lpstr>
      <vt:lpstr>Wood Type</vt:lpstr>
      <vt:lpstr>Analysis of US Census Income Data and Bias in Machine Learning </vt:lpstr>
      <vt:lpstr>Data Attributes</vt:lpstr>
      <vt:lpstr>Race Data</vt:lpstr>
      <vt:lpstr>Gender Data</vt:lpstr>
      <vt:lpstr>The Questions</vt:lpstr>
      <vt:lpstr>The Clean Up</vt:lpstr>
      <vt:lpstr>Modeling Techniques</vt:lpstr>
      <vt:lpstr>Support Vector Machines </vt:lpstr>
      <vt:lpstr>Random Forest</vt:lpstr>
      <vt:lpstr>Mean Decrease in Gini</vt:lpstr>
      <vt:lpstr>How to Quantify Bias?</vt:lpstr>
      <vt:lpstr>Random Forest Bias Determination </vt:lpstr>
      <vt:lpstr>Random Forest Bias Determination, cont.</vt:lpstr>
      <vt:lpstr>Random Forest Bias Determination, cont.</vt:lpstr>
      <vt:lpstr>Correlations</vt:lpstr>
      <vt:lpstr>Correlations, cont.</vt:lpstr>
      <vt:lpstr>Correlations, cont.</vt:lpstr>
      <vt:lpstr>Correlations, cont.</vt:lpstr>
      <vt:lpstr>Correlations, cont.</vt:lpstr>
      <vt:lpstr>Random Forest Explainer</vt:lpstr>
      <vt:lpstr>Random Forest Explainer, cont.</vt:lpstr>
      <vt:lpstr>Decision Trees   </vt:lpstr>
      <vt:lpstr>Finding the Answers</vt:lpstr>
      <vt:lpstr>How is this knowledge useful?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US Census Income Data and Bias in Machine Learning</dc:title>
  <dc:creator>Kathleen McConnell</dc:creator>
  <cp:lastModifiedBy>Kathleen McConnell</cp:lastModifiedBy>
  <cp:revision>4</cp:revision>
  <dcterms:created xsi:type="dcterms:W3CDTF">2020-06-15T22:06:34Z</dcterms:created>
  <dcterms:modified xsi:type="dcterms:W3CDTF">2020-06-15T22:34:37Z</dcterms:modified>
</cp:coreProperties>
</file>